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customXml/itemProps15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0.xml" ContentType="application/vnd.openxmlformats-officedocument.customXmlPropertie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Layouts/slideLayout10.xml" ContentType="application/vnd.openxmlformats-officedocument.presentationml.slideLayout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4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customXml/itemProps12.xml" ContentType="application/vnd.openxmlformats-officedocument.customXmlProperti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6"/>
  </p:sldMasterIdLst>
  <p:notesMasterIdLst>
    <p:notesMasterId r:id="rId38"/>
  </p:notesMasterIdLst>
  <p:sldIdLst>
    <p:sldId id="268" r:id="rId17"/>
    <p:sldId id="260" r:id="rId18"/>
    <p:sldId id="271" r:id="rId19"/>
    <p:sldId id="272" r:id="rId20"/>
    <p:sldId id="275" r:id="rId21"/>
    <p:sldId id="276" r:id="rId22"/>
    <p:sldId id="288" r:id="rId23"/>
    <p:sldId id="289" r:id="rId24"/>
    <p:sldId id="269" r:id="rId25"/>
    <p:sldId id="270" r:id="rId26"/>
    <p:sldId id="261" r:id="rId27"/>
    <p:sldId id="265" r:id="rId28"/>
    <p:sldId id="262" r:id="rId29"/>
    <p:sldId id="263" r:id="rId30"/>
    <p:sldId id="287" r:id="rId31"/>
    <p:sldId id="277" r:id="rId32"/>
    <p:sldId id="278" r:id="rId33"/>
    <p:sldId id="279" r:id="rId34"/>
    <p:sldId id="284" r:id="rId35"/>
    <p:sldId id="285" r:id="rId36"/>
    <p:sldId id="286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15" autoAdjust="0"/>
  </p:normalViewPr>
  <p:slideViewPr>
    <p:cSldViewPr snapToGrid="0" snapToObjects="1">
      <p:cViewPr>
        <p:scale>
          <a:sx n="100" d="100"/>
          <a:sy n="100" d="100"/>
        </p:scale>
        <p:origin x="-29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2ABD0-F575-4FA9-9779-B39FA848A44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2BFB0-6028-43A5-A620-12CE432621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900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Deleted</a:t>
            </a:r>
            <a:r>
              <a:rPr lang="en-US" baseline="0" dirty="0" smtClean="0"/>
              <a:t> 2</a:t>
            </a:r>
            <a:r>
              <a:rPr lang="en-US" baseline="30000" dirty="0" smtClean="0"/>
              <a:t>nd</a:t>
            </a:r>
            <a:r>
              <a:rPr lang="en-US" baseline="0" dirty="0" smtClean="0"/>
              <a:t> bullet:  </a:t>
            </a:r>
            <a:r>
              <a:rPr lang="en-US" dirty="0" smtClean="0"/>
              <a:t>What approaches and methods can bring about a safer and healthier world?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BFB0-6028-43A5-A620-12CE4326210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4690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BFB0-6028-43A5-A620-12CE4326210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923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BFB0-6028-43A5-A620-12CE4326210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8371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2BFB0-6028-43A5-A620-12CE4326210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2105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436259" y="6581001"/>
            <a:ext cx="6699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i="1" dirty="0" smtClean="0">
                <a:solidFill>
                  <a:srgbClr val="FFFFFF"/>
                </a:solidFill>
              </a:rPr>
              <a:t>Creating a Safer and Healthier World by Advancing the Science</a:t>
            </a:r>
            <a:r>
              <a:rPr lang="en-US" sz="1200" dirty="0" smtClean="0">
                <a:solidFill>
                  <a:srgbClr val="FFFFFF"/>
                </a:solidFill>
              </a:rPr>
              <a:t> </a:t>
            </a:r>
            <a:r>
              <a:rPr lang="en-US" sz="1200" i="1" dirty="0" smtClean="0">
                <a:solidFill>
                  <a:srgbClr val="FFFFFF"/>
                </a:solidFill>
              </a:rPr>
              <a:t>and Increasing the Impact of Toxicology</a:t>
            </a:r>
            <a:endParaRPr lang="en-US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766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425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002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774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966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831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943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57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492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70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695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94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682" y="2102946"/>
            <a:ext cx="7781118" cy="4327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682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94CF-F0E3-034E-A0AE-4A0A40D16ADF}" type="datetimeFigureOut">
              <a:rPr lang="en-US" smtClean="0"/>
              <a:pPr/>
              <a:t>11/16/2015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9757" y="6505330"/>
            <a:ext cx="7648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i="1" dirty="0" smtClean="0"/>
              <a:t>Creating a Safer and Healthier World by Advancing the Science</a:t>
            </a:r>
            <a:r>
              <a:rPr lang="en-US" dirty="0" smtClean="0"/>
              <a:t> </a:t>
            </a:r>
            <a:r>
              <a:rPr lang="en-US" i="1" dirty="0" smtClean="0"/>
              <a:t>and Increasing the Impact of Toxicology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2760" y="6522926"/>
            <a:ext cx="864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977421B-4B30-824C-80E7-6D25DE9CF0C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7086600" y="0"/>
            <a:ext cx="20574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rgbClr val="FF0000"/>
                </a:solidFill>
                <a:latin typeface="Arial" pitchFamily="34" charset="0"/>
              </a:rPr>
              <a:t>Reserve this space for camera image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375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Time Is Right For This Forum: Thanks for Your Participation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Daland R. Juberg, PhD</a:t>
            </a:r>
          </a:p>
          <a:p>
            <a:r>
              <a:rPr lang="en-US" dirty="0" smtClean="0"/>
              <a:t>Chair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L. Goering, PhD, DABT, ATS</a:t>
            </a:r>
          </a:p>
          <a:p>
            <a:r>
              <a:rPr lang="en-US" dirty="0" smtClean="0"/>
              <a:t>2015–2016 SOT President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2629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SOT Central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Shaping the Future of Toxicology in a Changing Scientific Landscape</a:t>
            </a:r>
          </a:p>
          <a:p>
            <a:pPr lvl="1"/>
            <a:r>
              <a:rPr lang="en-US" dirty="0" smtClean="0"/>
              <a:t>Building on success of </a:t>
            </a:r>
            <a:r>
              <a:rPr lang="en-US" dirty="0" err="1" smtClean="0"/>
              <a:t>FutureTox</a:t>
            </a:r>
            <a:r>
              <a:rPr lang="en-US" smtClean="0"/>
              <a:t> </a:t>
            </a:r>
            <a:r>
              <a:rPr lang="en-US" smtClean="0"/>
              <a:t>and          </a:t>
            </a:r>
            <a:r>
              <a:rPr lang="en-US" dirty="0" smtClean="0"/>
              <a:t>Future Tox II</a:t>
            </a:r>
          </a:p>
          <a:p>
            <a:pPr lvl="1"/>
            <a:r>
              <a:rPr lang="en-US" dirty="0" smtClean="0"/>
              <a:t>Continuing our journey across the “bridge of translation” by capitalizing on scientific advances and breakthroughs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766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06"/>
          <p:cNvSpPr>
            <a:spLocks noChangeShapeType="1"/>
          </p:cNvSpPr>
          <p:nvPr/>
        </p:nvSpPr>
        <p:spPr bwMode="auto">
          <a:xfrm flipH="1">
            <a:off x="2438399" y="2563812"/>
            <a:ext cx="14288" cy="2795588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1436688" y="2906712"/>
            <a:ext cx="2049462" cy="639763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Foster the</a:t>
            </a:r>
          </a:p>
          <a:p>
            <a:pPr algn="ctr"/>
            <a:r>
              <a:rPr lang="en-US" sz="1000" b="1" dirty="0"/>
              <a:t>Integration of Other</a:t>
            </a:r>
          </a:p>
          <a:p>
            <a:pPr lvl="1" algn="ctr"/>
            <a:r>
              <a:rPr lang="en-US" sz="1000" b="1" dirty="0"/>
              <a:t>Scientific Disciplines</a:t>
            </a:r>
          </a:p>
          <a:p>
            <a:pPr algn="ctr"/>
            <a:r>
              <a:rPr lang="en-US" sz="1000" b="1" dirty="0"/>
              <a:t>with Toxicology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1960545" y="685800"/>
            <a:ext cx="4945062" cy="771305"/>
          </a:xfrm>
          <a:prstGeom prst="ellipse">
            <a:avLst/>
          </a:prstGeom>
          <a:solidFill>
            <a:schemeClr val="bg1">
              <a:alpha val="96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1600" b="1" dirty="0">
                <a:solidFill>
                  <a:srgbClr val="0E1D97"/>
                </a:solidFill>
              </a:rPr>
              <a:t>Shape the Future of Toxicology in</a:t>
            </a:r>
          </a:p>
          <a:p>
            <a:pPr algn="ctr"/>
            <a:r>
              <a:rPr lang="en-US" sz="1600" b="1" dirty="0">
                <a:solidFill>
                  <a:srgbClr val="0E1D97"/>
                </a:solidFill>
              </a:rPr>
              <a:t>a Changing Scientific Landscape</a:t>
            </a:r>
          </a:p>
        </p:txBody>
      </p:sp>
      <p:cxnSp>
        <p:nvCxnSpPr>
          <p:cNvPr id="8" name="AutoShape 150"/>
          <p:cNvCxnSpPr>
            <a:cxnSpLocks noChangeShapeType="1"/>
            <a:stCxn id="7" idx="4"/>
            <a:endCxn id="18" idx="0"/>
          </p:cNvCxnSpPr>
          <p:nvPr/>
        </p:nvCxnSpPr>
        <p:spPr bwMode="auto">
          <a:xfrm flipH="1">
            <a:off x="2444751" y="1457105"/>
            <a:ext cx="1988325" cy="600295"/>
          </a:xfrm>
          <a:prstGeom prst="straightConnector1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9" name="AutoShape 154"/>
          <p:cNvCxnSpPr>
            <a:cxnSpLocks noChangeShapeType="1"/>
          </p:cNvCxnSpPr>
          <p:nvPr/>
        </p:nvCxnSpPr>
        <p:spPr bwMode="auto">
          <a:xfrm>
            <a:off x="4433076" y="1638562"/>
            <a:ext cx="2852774" cy="600295"/>
          </a:xfrm>
          <a:prstGeom prst="straightConnector1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</p:cxnSp>
      <p:sp>
        <p:nvSpPr>
          <p:cNvPr id="10" name="Line 190"/>
          <p:cNvSpPr>
            <a:spLocks noChangeShapeType="1"/>
          </p:cNvSpPr>
          <p:nvPr/>
        </p:nvSpPr>
        <p:spPr bwMode="auto">
          <a:xfrm>
            <a:off x="4754563" y="1687512"/>
            <a:ext cx="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1" name="Line 206"/>
          <p:cNvSpPr>
            <a:spLocks noChangeShapeType="1"/>
          </p:cNvSpPr>
          <p:nvPr/>
        </p:nvSpPr>
        <p:spPr bwMode="auto">
          <a:xfrm>
            <a:off x="7215188" y="2563812"/>
            <a:ext cx="0" cy="299085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2" name="Line 206"/>
          <p:cNvSpPr>
            <a:spLocks noChangeShapeType="1"/>
          </p:cNvSpPr>
          <p:nvPr/>
        </p:nvSpPr>
        <p:spPr bwMode="auto">
          <a:xfrm flipH="1">
            <a:off x="4813300" y="2563812"/>
            <a:ext cx="0" cy="27813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3" name="TextBox 40"/>
          <p:cNvSpPr txBox="1">
            <a:spLocks noChangeArrowheads="1"/>
          </p:cNvSpPr>
          <p:nvPr/>
        </p:nvSpPr>
        <p:spPr bwMode="auto">
          <a:xfrm>
            <a:off x="2332038" y="1789112"/>
            <a:ext cx="2952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4" name="TextBox 40"/>
          <p:cNvSpPr txBox="1">
            <a:spLocks noChangeArrowheads="1"/>
          </p:cNvSpPr>
          <p:nvPr/>
        </p:nvSpPr>
        <p:spPr bwMode="auto">
          <a:xfrm>
            <a:off x="3438419" y="1457105"/>
            <a:ext cx="2591692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b="1" dirty="0" smtClean="0">
                <a:solidFill>
                  <a:schemeClr val="bg1"/>
                </a:solidFill>
              </a:rPr>
              <a:t>B</a:t>
            </a:r>
            <a:r>
              <a:rPr lang="en-US" sz="1600" b="1" dirty="0" smtClean="0"/>
              <a:t>SOT</a:t>
            </a:r>
          </a:p>
          <a:p>
            <a:pPr algn="ctr">
              <a:lnSpc>
                <a:spcPct val="90000"/>
              </a:lnSpc>
            </a:pPr>
            <a:r>
              <a:rPr lang="en-US" sz="1600" b="1" dirty="0" smtClean="0"/>
              <a:t>Strategic Map 2015-2018</a:t>
            </a:r>
          </a:p>
          <a:p>
            <a:pPr eaLnBrk="1" hangingPunct="1"/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5" name="TextBox 40"/>
          <p:cNvSpPr txBox="1">
            <a:spLocks noChangeArrowheads="1"/>
          </p:cNvSpPr>
          <p:nvPr/>
        </p:nvSpPr>
        <p:spPr bwMode="auto">
          <a:xfrm>
            <a:off x="7080250" y="1789112"/>
            <a:ext cx="2952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6" name="AutoShape 100"/>
          <p:cNvSpPr>
            <a:spLocks noChangeArrowheads="1"/>
          </p:cNvSpPr>
          <p:nvPr/>
        </p:nvSpPr>
        <p:spPr bwMode="auto">
          <a:xfrm>
            <a:off x="6199188" y="2057400"/>
            <a:ext cx="2049462" cy="730250"/>
          </a:xfrm>
          <a:prstGeom prst="roundRect">
            <a:avLst>
              <a:gd name="adj" fmla="val 12495"/>
            </a:avLst>
          </a:prstGeom>
          <a:solidFill>
            <a:srgbClr val="FC7404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92075" tIns="46038" rIns="92075" bIns="46038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Expand Outreach</a:t>
            </a:r>
          </a:p>
          <a:p>
            <a:pPr algn="ctr">
              <a:lnSpc>
                <a:spcPct val="90000"/>
              </a:lnSpc>
              <a:defRPr/>
            </a:pPr>
            <a:r>
              <a:rPr lang="en-US" altLang="en-US" sz="1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and Impact Globally</a:t>
            </a:r>
          </a:p>
        </p:txBody>
      </p:sp>
      <p:sp>
        <p:nvSpPr>
          <p:cNvPr id="17" name="AutoShape 99"/>
          <p:cNvSpPr>
            <a:spLocks noChangeArrowheads="1"/>
          </p:cNvSpPr>
          <p:nvPr/>
        </p:nvSpPr>
        <p:spPr bwMode="auto">
          <a:xfrm>
            <a:off x="3810000" y="2057400"/>
            <a:ext cx="2049463" cy="730250"/>
          </a:xfrm>
          <a:prstGeom prst="roundRect">
            <a:avLst>
              <a:gd name="adj" fmla="val 12495"/>
            </a:avLst>
          </a:prstGeom>
          <a:solidFill>
            <a:srgbClr val="265195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92075" tIns="46038" rIns="92075" bIns="46038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Develop and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Support Toxicologists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to Capitalize on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Future Opportunities</a:t>
            </a:r>
          </a:p>
        </p:txBody>
      </p:sp>
      <p:sp>
        <p:nvSpPr>
          <p:cNvPr id="18" name="AutoShape 11"/>
          <p:cNvSpPr>
            <a:spLocks noChangeArrowheads="1"/>
          </p:cNvSpPr>
          <p:nvPr/>
        </p:nvSpPr>
        <p:spPr bwMode="auto">
          <a:xfrm>
            <a:off x="1420813" y="2057400"/>
            <a:ext cx="2047875" cy="730250"/>
          </a:xfrm>
          <a:prstGeom prst="roundRect">
            <a:avLst>
              <a:gd name="adj" fmla="val 12495"/>
            </a:avLst>
          </a:prstGeom>
          <a:solidFill>
            <a:srgbClr val="008000"/>
          </a:solidFill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 wrap="none" lIns="92075" tIns="46038" rIns="92075" bIns="46038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Strengthen the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Impact and Relevance </a:t>
            </a:r>
            <a:b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</a:b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of</a:t>
            </a: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Toxicology</a:t>
            </a:r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3822700" y="2911475"/>
            <a:ext cx="2049463" cy="6397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rgbClr val="00009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 smtClean="0"/>
              <a:t>    Clarify/Communicate</a:t>
            </a:r>
            <a:endParaRPr lang="en-US" sz="1100" b="1" dirty="0"/>
          </a:p>
          <a:p>
            <a:pPr algn="ctr"/>
            <a:r>
              <a:rPr lang="en-US" sz="1100" b="1" dirty="0" smtClean="0"/>
              <a:t>   the </a:t>
            </a:r>
            <a:r>
              <a:rPr lang="en-US" sz="1100" b="1" dirty="0"/>
              <a:t>Evolving Roles</a:t>
            </a:r>
          </a:p>
          <a:p>
            <a:pPr algn="ctr"/>
            <a:r>
              <a:rPr lang="en-US" sz="1100" b="1" dirty="0" smtClean="0"/>
              <a:t> and </a:t>
            </a:r>
            <a:r>
              <a:rPr lang="en-US" sz="1100" b="1" dirty="0"/>
              <a:t>Skill Sets</a:t>
            </a:r>
          </a:p>
          <a:p>
            <a:pPr algn="ctr"/>
            <a:r>
              <a:rPr lang="en-US" sz="1100" b="1" dirty="0" smtClean="0"/>
              <a:t> for </a:t>
            </a:r>
            <a:r>
              <a:rPr lang="en-US" sz="1100" b="1" dirty="0"/>
              <a:t>Toxicologists</a:t>
            </a:r>
          </a:p>
        </p:txBody>
      </p:sp>
      <p:sp>
        <p:nvSpPr>
          <p:cNvPr id="20" name="Rectangle 48"/>
          <p:cNvSpPr>
            <a:spLocks noChangeArrowheads="1"/>
          </p:cNvSpPr>
          <p:nvPr/>
        </p:nvSpPr>
        <p:spPr bwMode="auto">
          <a:xfrm>
            <a:off x="3822700" y="3709987"/>
            <a:ext cx="2049463" cy="639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Increase Mutual</a:t>
            </a:r>
          </a:p>
          <a:p>
            <a:pPr algn="ctr"/>
            <a:r>
              <a:rPr lang="en-US" sz="1000" b="1" dirty="0"/>
              <a:t>Understanding</a:t>
            </a:r>
          </a:p>
          <a:p>
            <a:pPr algn="ctr"/>
            <a:r>
              <a:rPr lang="en-US" sz="1000" b="1" dirty="0"/>
              <a:t>Among Toxicologists</a:t>
            </a:r>
          </a:p>
          <a:p>
            <a:pPr algn="ctr"/>
            <a:r>
              <a:rPr lang="en-US" sz="1000" b="1" dirty="0"/>
              <a:t>and Other Disciplines</a:t>
            </a:r>
          </a:p>
        </p:txBody>
      </p:sp>
      <p:sp>
        <p:nvSpPr>
          <p:cNvPr id="21" name="Rectangle 185"/>
          <p:cNvSpPr>
            <a:spLocks noChangeArrowheads="1"/>
          </p:cNvSpPr>
          <p:nvPr/>
        </p:nvSpPr>
        <p:spPr bwMode="auto">
          <a:xfrm>
            <a:off x="3821113" y="5330202"/>
            <a:ext cx="2047875" cy="639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Promote </a:t>
            </a:r>
          </a:p>
          <a:p>
            <a:pPr algn="ctr"/>
            <a:r>
              <a:rPr lang="en-US" sz="1000" b="1" dirty="0"/>
              <a:t>Opportunities for</a:t>
            </a:r>
          </a:p>
          <a:p>
            <a:pPr algn="ctr"/>
            <a:r>
              <a:rPr lang="en-US" sz="1000" b="1" dirty="0"/>
              <a:t>Research Support</a:t>
            </a:r>
          </a:p>
        </p:txBody>
      </p:sp>
      <p:sp>
        <p:nvSpPr>
          <p:cNvPr id="22" name="Rectangle 37"/>
          <p:cNvSpPr>
            <a:spLocks noChangeArrowheads="1"/>
          </p:cNvSpPr>
          <p:nvPr/>
        </p:nvSpPr>
        <p:spPr bwMode="auto">
          <a:xfrm>
            <a:off x="3829050" y="4507120"/>
            <a:ext cx="2049463" cy="63976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58738" indent="109538" algn="ctr"/>
            <a:r>
              <a:rPr lang="en-US" sz="1000" b="1" dirty="0" smtClean="0"/>
              <a:t>   Promote </a:t>
            </a:r>
            <a:r>
              <a:rPr lang="en-US" sz="1000" b="1" dirty="0"/>
              <a:t>the </a:t>
            </a:r>
            <a:r>
              <a:rPr lang="en-US" sz="1000" b="1" dirty="0" smtClean="0"/>
              <a:t>Recruitment,</a:t>
            </a:r>
            <a:br>
              <a:rPr lang="en-US" sz="1000" b="1" dirty="0" smtClean="0"/>
            </a:br>
            <a:r>
              <a:rPr lang="en-US" sz="1000" b="1" dirty="0" smtClean="0"/>
              <a:t>    Education</a:t>
            </a:r>
            <a:r>
              <a:rPr lang="en-US" sz="1000" b="1" dirty="0"/>
              <a:t>, and Development</a:t>
            </a:r>
          </a:p>
          <a:p>
            <a:pPr algn="ctr"/>
            <a:r>
              <a:rPr lang="en-US" sz="1000" b="1" dirty="0"/>
              <a:t>of a Diverse and Creative</a:t>
            </a:r>
          </a:p>
          <a:p>
            <a:pPr algn="ctr"/>
            <a:r>
              <a:rPr lang="en-US" sz="1000" b="1" dirty="0"/>
              <a:t>Community of Toxicologists</a:t>
            </a:r>
          </a:p>
        </p:txBody>
      </p:sp>
      <p:sp>
        <p:nvSpPr>
          <p:cNvPr id="23" name="Rectangle 37"/>
          <p:cNvSpPr>
            <a:spLocks noChangeArrowheads="1"/>
          </p:cNvSpPr>
          <p:nvPr/>
        </p:nvSpPr>
        <p:spPr bwMode="auto">
          <a:xfrm>
            <a:off x="1441450" y="3713162"/>
            <a:ext cx="2049463" cy="6397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Bridge Existing and</a:t>
            </a:r>
          </a:p>
          <a:p>
            <a:pPr algn="ctr"/>
            <a:r>
              <a:rPr lang="en-US" sz="1100" b="1" dirty="0"/>
              <a:t>Emerging Science in</a:t>
            </a:r>
          </a:p>
          <a:p>
            <a:pPr algn="ctr"/>
            <a:r>
              <a:rPr lang="en-US" sz="1100" b="1" dirty="0"/>
              <a:t> Toxicology</a:t>
            </a:r>
          </a:p>
        </p:txBody>
      </p:sp>
      <p:sp>
        <p:nvSpPr>
          <p:cNvPr id="24" name="Rectangle 155"/>
          <p:cNvSpPr>
            <a:spLocks noChangeArrowheads="1"/>
          </p:cNvSpPr>
          <p:nvPr/>
        </p:nvSpPr>
        <p:spPr bwMode="auto">
          <a:xfrm>
            <a:off x="1439863" y="5346700"/>
            <a:ext cx="2047875" cy="6397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Promote Translation of</a:t>
            </a:r>
          </a:p>
          <a:p>
            <a:pPr algn="ctr"/>
            <a:r>
              <a:rPr lang="en-US" sz="1100" b="1" dirty="0"/>
              <a:t>Evolving Technology</a:t>
            </a:r>
          </a:p>
          <a:p>
            <a:pPr algn="ctr"/>
            <a:r>
              <a:rPr lang="en-US" sz="1100" b="1" dirty="0"/>
              <a:t>into Clinic </a:t>
            </a:r>
            <a:r>
              <a:rPr lang="en-US" sz="1100" b="1" dirty="0" smtClean="0"/>
              <a:t>and Public </a:t>
            </a:r>
            <a:r>
              <a:rPr lang="en-US" sz="1100" b="1" dirty="0"/>
              <a:t>Health</a:t>
            </a:r>
          </a:p>
        </p:txBody>
      </p:sp>
      <p:sp>
        <p:nvSpPr>
          <p:cNvPr id="25" name="Rectangle 37"/>
          <p:cNvSpPr>
            <a:spLocks noChangeArrowheads="1"/>
          </p:cNvSpPr>
          <p:nvPr/>
        </p:nvSpPr>
        <p:spPr bwMode="auto">
          <a:xfrm>
            <a:off x="1439863" y="4503945"/>
            <a:ext cx="2047875" cy="6397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Promote</a:t>
            </a:r>
          </a:p>
          <a:p>
            <a:pPr algn="ctr"/>
            <a:r>
              <a:rPr lang="en-US" sz="1100" b="1" dirty="0"/>
              <a:t>Transformative</a:t>
            </a:r>
          </a:p>
          <a:p>
            <a:pPr algn="ctr"/>
            <a:r>
              <a:rPr lang="en-US" sz="1100" b="1" dirty="0"/>
              <a:t>Science in Toxicology</a:t>
            </a:r>
          </a:p>
        </p:txBody>
      </p:sp>
      <p:sp>
        <p:nvSpPr>
          <p:cNvPr id="26" name="TextBox 1"/>
          <p:cNvSpPr txBox="1">
            <a:spLocks noChangeArrowheads="1"/>
          </p:cNvSpPr>
          <p:nvPr/>
        </p:nvSpPr>
        <p:spPr bwMode="auto">
          <a:xfrm>
            <a:off x="457200" y="685800"/>
            <a:ext cx="1427163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Central Challenge</a:t>
            </a:r>
          </a:p>
        </p:txBody>
      </p:sp>
      <p:sp>
        <p:nvSpPr>
          <p:cNvPr id="27" name="TextBox 36"/>
          <p:cNvSpPr txBox="1">
            <a:spLocks noChangeArrowheads="1"/>
          </p:cNvSpPr>
          <p:nvPr/>
        </p:nvSpPr>
        <p:spPr bwMode="auto">
          <a:xfrm>
            <a:off x="76200" y="4554002"/>
            <a:ext cx="138430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/>
              <a:t>Strategic</a:t>
            </a:r>
          </a:p>
          <a:p>
            <a:pPr algn="ctr"/>
            <a:r>
              <a:rPr lang="en-US" sz="1600" b="1" dirty="0"/>
              <a:t>Objectives</a:t>
            </a:r>
          </a:p>
        </p:txBody>
      </p:sp>
      <p:sp>
        <p:nvSpPr>
          <p:cNvPr id="28" name="TextBox 37"/>
          <p:cNvSpPr txBox="1">
            <a:spLocks noChangeArrowheads="1"/>
          </p:cNvSpPr>
          <p:nvPr/>
        </p:nvSpPr>
        <p:spPr bwMode="auto">
          <a:xfrm>
            <a:off x="153988" y="2667000"/>
            <a:ext cx="125095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/>
              <a:t>Strategic</a:t>
            </a:r>
          </a:p>
          <a:p>
            <a:pPr algn="ctr"/>
            <a:r>
              <a:rPr lang="en-US" sz="1600" b="1" dirty="0"/>
              <a:t>Priorities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6202363" y="2903537"/>
            <a:ext cx="2046287" cy="6397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Communicate the</a:t>
            </a:r>
          </a:p>
          <a:p>
            <a:pPr algn="ctr"/>
            <a:r>
              <a:rPr lang="en-US" sz="1000" b="1" dirty="0"/>
              <a:t>Impact and Relevance</a:t>
            </a:r>
          </a:p>
          <a:p>
            <a:pPr algn="ctr"/>
            <a:r>
              <a:rPr lang="en-US" sz="1000" b="1" dirty="0"/>
              <a:t>of Toxicology with</a:t>
            </a:r>
          </a:p>
          <a:p>
            <a:pPr algn="ctr"/>
            <a:r>
              <a:rPr lang="en-US" sz="1000" b="1" dirty="0"/>
              <a:t>Key Audiences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6202363" y="4519820"/>
            <a:ext cx="2046287" cy="6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 smtClean="0"/>
              <a:t>  Increase </a:t>
            </a:r>
            <a:r>
              <a:rPr lang="en-US" sz="1100" b="1" dirty="0"/>
              <a:t>Partnerships/</a:t>
            </a:r>
          </a:p>
          <a:p>
            <a:pPr algn="ctr"/>
            <a:r>
              <a:rPr lang="en-US" sz="1100" b="1" dirty="0"/>
              <a:t>Collaboration with</a:t>
            </a:r>
          </a:p>
          <a:p>
            <a:pPr algn="ctr"/>
            <a:r>
              <a:rPr lang="en-US" sz="1100" b="1" dirty="0"/>
              <a:t>Scientific Societies</a:t>
            </a:r>
          </a:p>
        </p:txBody>
      </p:sp>
      <p:sp>
        <p:nvSpPr>
          <p:cNvPr id="31" name="Rectangle 48"/>
          <p:cNvSpPr>
            <a:spLocks noChangeArrowheads="1"/>
          </p:cNvSpPr>
          <p:nvPr/>
        </p:nvSpPr>
        <p:spPr bwMode="auto">
          <a:xfrm>
            <a:off x="6202363" y="3708400"/>
            <a:ext cx="2046287" cy="639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Foster</a:t>
            </a:r>
          </a:p>
          <a:p>
            <a:pPr algn="ctr"/>
            <a:r>
              <a:rPr lang="en-US" sz="1000" b="1" dirty="0"/>
              <a:t>International</a:t>
            </a:r>
          </a:p>
          <a:p>
            <a:pPr algn="ctr"/>
            <a:r>
              <a:rPr lang="en-US" sz="1000" b="1" dirty="0"/>
              <a:t>Toxicology Activities</a:t>
            </a:r>
          </a:p>
        </p:txBody>
      </p:sp>
      <p:sp>
        <p:nvSpPr>
          <p:cNvPr id="32" name="Rectangle 155"/>
          <p:cNvSpPr>
            <a:spLocks noChangeArrowheads="1"/>
          </p:cNvSpPr>
          <p:nvPr/>
        </p:nvSpPr>
        <p:spPr bwMode="auto">
          <a:xfrm>
            <a:off x="6202363" y="5324475"/>
            <a:ext cx="2046287" cy="639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Be a Forum for</a:t>
            </a:r>
          </a:p>
          <a:p>
            <a:pPr algn="ctr"/>
            <a:r>
              <a:rPr lang="en-US" sz="1000" b="1" dirty="0"/>
              <a:t>Discussion of Public</a:t>
            </a:r>
          </a:p>
          <a:p>
            <a:pPr algn="ctr"/>
            <a:r>
              <a:rPr lang="en-US" sz="1000" b="1" dirty="0"/>
              <a:t>and Environmental</a:t>
            </a:r>
          </a:p>
          <a:p>
            <a:pPr algn="ctr"/>
            <a:r>
              <a:rPr lang="en-US" sz="1000" b="1" dirty="0"/>
              <a:t>Health Policies/Issues</a:t>
            </a:r>
          </a:p>
        </p:txBody>
      </p:sp>
      <p:sp>
        <p:nvSpPr>
          <p:cNvPr id="33" name="Right Triangle 32"/>
          <p:cNvSpPr/>
          <p:nvPr/>
        </p:nvSpPr>
        <p:spPr>
          <a:xfrm flipV="1">
            <a:off x="1403787" y="3667486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345717" y="3648895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Right Triangle 34"/>
          <p:cNvSpPr/>
          <p:nvPr/>
        </p:nvSpPr>
        <p:spPr>
          <a:xfrm flipV="1">
            <a:off x="1399351" y="4461932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345225" y="4436924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Right Triangle 36"/>
          <p:cNvSpPr/>
          <p:nvPr/>
        </p:nvSpPr>
        <p:spPr>
          <a:xfrm flipV="1">
            <a:off x="1404187" y="5301903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341597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9" name="Right Triangle 38"/>
          <p:cNvSpPr/>
          <p:nvPr/>
        </p:nvSpPr>
        <p:spPr>
          <a:xfrm flipV="1">
            <a:off x="1397008" y="2862579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347344" y="284816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Right Triangle 40"/>
          <p:cNvSpPr/>
          <p:nvPr/>
        </p:nvSpPr>
        <p:spPr>
          <a:xfrm flipV="1">
            <a:off x="3803474" y="3678396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745404" y="3663712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3" name="Right Triangle 42"/>
          <p:cNvSpPr/>
          <p:nvPr/>
        </p:nvSpPr>
        <p:spPr>
          <a:xfrm flipV="1">
            <a:off x="3799038" y="4466492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744912" y="4439041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Right Triangle 44"/>
          <p:cNvSpPr/>
          <p:nvPr/>
        </p:nvSpPr>
        <p:spPr>
          <a:xfrm flipV="1">
            <a:off x="3803874" y="5304346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741284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Right Triangle 46"/>
          <p:cNvSpPr/>
          <p:nvPr/>
        </p:nvSpPr>
        <p:spPr>
          <a:xfrm flipV="1">
            <a:off x="3796695" y="2865022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747031" y="284816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9" name="Right Triangle 48"/>
          <p:cNvSpPr/>
          <p:nvPr/>
        </p:nvSpPr>
        <p:spPr>
          <a:xfrm flipV="1">
            <a:off x="6176402" y="3672242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118332" y="3663712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1" name="Right Triangle 50"/>
          <p:cNvSpPr/>
          <p:nvPr/>
        </p:nvSpPr>
        <p:spPr>
          <a:xfrm flipV="1">
            <a:off x="6171966" y="4473038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17840" y="4451741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3" name="Right Triangle 52"/>
          <p:cNvSpPr/>
          <p:nvPr/>
        </p:nvSpPr>
        <p:spPr>
          <a:xfrm flipV="1">
            <a:off x="6176802" y="5298192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114212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5" name="Right Triangle 54"/>
          <p:cNvSpPr/>
          <p:nvPr/>
        </p:nvSpPr>
        <p:spPr>
          <a:xfrm flipV="1">
            <a:off x="6169623" y="2865218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119959" y="285451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Central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2215490"/>
            <a:ext cx="7781118" cy="4327630"/>
          </a:xfrm>
        </p:spPr>
        <p:txBody>
          <a:bodyPr/>
          <a:lstStyle/>
          <a:p>
            <a:r>
              <a:rPr lang="en-US" dirty="0" smtClean="0"/>
              <a:t>What progress is being made to address challenges and opportunities in applying and implementing the emerging “big data” toolbox for risk assessment and regulatory decision-making?</a:t>
            </a:r>
          </a:p>
          <a:p>
            <a:r>
              <a:rPr lang="en-US" dirty="0" smtClean="0"/>
              <a:t>What approaches and methods can bring about a safer and </a:t>
            </a:r>
            <a:r>
              <a:rPr lang="en-US" smtClean="0"/>
              <a:t>healthier world?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82" y="1354020"/>
            <a:ext cx="7781118" cy="9446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Strengthening the Impact and Relevance of Toxicology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2517030"/>
            <a:ext cx="7781118" cy="4166770"/>
          </a:xfrm>
        </p:spPr>
        <p:txBody>
          <a:bodyPr/>
          <a:lstStyle/>
          <a:p>
            <a:r>
              <a:rPr lang="en-US" dirty="0" smtClean="0"/>
              <a:t>Bridge Existing and Emerging Science in Toxicology</a:t>
            </a:r>
          </a:p>
          <a:p>
            <a:r>
              <a:rPr lang="en-US" dirty="0" smtClean="0"/>
              <a:t>Promote Transformative Science in Toxicology</a:t>
            </a:r>
          </a:p>
          <a:p>
            <a:r>
              <a:rPr lang="en-US" dirty="0" smtClean="0"/>
              <a:t>Promote Translation of Evolving Technology into Clinic and Public Health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06"/>
          <p:cNvSpPr>
            <a:spLocks noChangeShapeType="1"/>
          </p:cNvSpPr>
          <p:nvPr/>
        </p:nvSpPr>
        <p:spPr bwMode="auto">
          <a:xfrm flipH="1">
            <a:off x="2438399" y="2563812"/>
            <a:ext cx="14288" cy="2795588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5" name="Rectangle 48"/>
          <p:cNvSpPr>
            <a:spLocks noChangeArrowheads="1"/>
          </p:cNvSpPr>
          <p:nvPr/>
        </p:nvSpPr>
        <p:spPr bwMode="auto">
          <a:xfrm>
            <a:off x="1436688" y="2906712"/>
            <a:ext cx="2049462" cy="639763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Foster the</a:t>
            </a:r>
          </a:p>
          <a:p>
            <a:pPr algn="ctr"/>
            <a:r>
              <a:rPr lang="en-US" sz="1000" b="1" dirty="0"/>
              <a:t>Integration of Other</a:t>
            </a:r>
          </a:p>
          <a:p>
            <a:pPr lvl="1" algn="ctr"/>
            <a:r>
              <a:rPr lang="en-US" sz="1000" b="1" dirty="0"/>
              <a:t>Scientific Disciplines</a:t>
            </a:r>
          </a:p>
          <a:p>
            <a:pPr algn="ctr"/>
            <a:r>
              <a:rPr lang="en-US" sz="1000" b="1" dirty="0"/>
              <a:t>with Toxicology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2013744" y="623668"/>
            <a:ext cx="4945062" cy="833437"/>
          </a:xfrm>
          <a:prstGeom prst="ellipse">
            <a:avLst/>
          </a:prstGeom>
          <a:solidFill>
            <a:schemeClr val="bg1">
              <a:alpha val="96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1600" b="1" dirty="0">
                <a:solidFill>
                  <a:srgbClr val="0E1D97"/>
                </a:solidFill>
              </a:rPr>
              <a:t>Shape the Future of Toxicology in</a:t>
            </a:r>
          </a:p>
          <a:p>
            <a:pPr algn="ctr"/>
            <a:r>
              <a:rPr lang="en-US" sz="1600" b="1" dirty="0">
                <a:solidFill>
                  <a:srgbClr val="0E1D97"/>
                </a:solidFill>
              </a:rPr>
              <a:t>a Changing Scientific Landscape</a:t>
            </a:r>
          </a:p>
        </p:txBody>
      </p:sp>
      <p:cxnSp>
        <p:nvCxnSpPr>
          <p:cNvPr id="8" name="AutoShape 150"/>
          <p:cNvCxnSpPr>
            <a:cxnSpLocks noChangeShapeType="1"/>
            <a:stCxn id="7" idx="4"/>
            <a:endCxn id="18" idx="0"/>
          </p:cNvCxnSpPr>
          <p:nvPr/>
        </p:nvCxnSpPr>
        <p:spPr bwMode="auto">
          <a:xfrm flipH="1">
            <a:off x="2444751" y="1457105"/>
            <a:ext cx="2041524" cy="600295"/>
          </a:xfrm>
          <a:prstGeom prst="straightConnector1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9" name="AutoShape 154"/>
          <p:cNvCxnSpPr>
            <a:cxnSpLocks noChangeShapeType="1"/>
            <a:stCxn id="7" idx="4"/>
            <a:endCxn id="16" idx="0"/>
          </p:cNvCxnSpPr>
          <p:nvPr/>
        </p:nvCxnSpPr>
        <p:spPr bwMode="auto">
          <a:xfrm>
            <a:off x="4486275" y="1457105"/>
            <a:ext cx="2737644" cy="600295"/>
          </a:xfrm>
          <a:prstGeom prst="straightConnector1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</p:cxnSp>
      <p:sp>
        <p:nvSpPr>
          <p:cNvPr id="10" name="Line 190"/>
          <p:cNvSpPr>
            <a:spLocks noChangeShapeType="1"/>
          </p:cNvSpPr>
          <p:nvPr/>
        </p:nvSpPr>
        <p:spPr bwMode="auto">
          <a:xfrm>
            <a:off x="4754563" y="1687512"/>
            <a:ext cx="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1" name="Line 206"/>
          <p:cNvSpPr>
            <a:spLocks noChangeShapeType="1"/>
          </p:cNvSpPr>
          <p:nvPr/>
        </p:nvSpPr>
        <p:spPr bwMode="auto">
          <a:xfrm>
            <a:off x="7215188" y="2563812"/>
            <a:ext cx="0" cy="299085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2" name="Line 206"/>
          <p:cNvSpPr>
            <a:spLocks noChangeShapeType="1"/>
          </p:cNvSpPr>
          <p:nvPr/>
        </p:nvSpPr>
        <p:spPr bwMode="auto">
          <a:xfrm flipH="1">
            <a:off x="4813300" y="2563812"/>
            <a:ext cx="0" cy="27813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 dirty="0"/>
          </a:p>
        </p:txBody>
      </p:sp>
      <p:sp>
        <p:nvSpPr>
          <p:cNvPr id="13" name="TextBox 40"/>
          <p:cNvSpPr txBox="1">
            <a:spLocks noChangeArrowheads="1"/>
          </p:cNvSpPr>
          <p:nvPr/>
        </p:nvSpPr>
        <p:spPr bwMode="auto">
          <a:xfrm>
            <a:off x="2332038" y="1789112"/>
            <a:ext cx="2952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4" name="TextBox 40"/>
          <p:cNvSpPr txBox="1">
            <a:spLocks noChangeArrowheads="1"/>
          </p:cNvSpPr>
          <p:nvPr/>
        </p:nvSpPr>
        <p:spPr bwMode="auto">
          <a:xfrm>
            <a:off x="3002455" y="1457105"/>
            <a:ext cx="2591692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b="1" dirty="0" smtClean="0">
                <a:solidFill>
                  <a:schemeClr val="bg1"/>
                </a:solidFill>
              </a:rPr>
              <a:t>B</a:t>
            </a:r>
            <a:r>
              <a:rPr lang="en-US" sz="1600" b="1" dirty="0" smtClean="0"/>
              <a:t>SOT</a:t>
            </a:r>
          </a:p>
          <a:p>
            <a:pPr algn="ctr">
              <a:lnSpc>
                <a:spcPct val="90000"/>
              </a:lnSpc>
            </a:pPr>
            <a:r>
              <a:rPr lang="en-US" sz="1600" b="1" dirty="0" smtClean="0"/>
              <a:t>Strategic Map 2015-2018</a:t>
            </a:r>
          </a:p>
          <a:p>
            <a:pPr eaLnBrk="1" hangingPunct="1"/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5" name="TextBox 40"/>
          <p:cNvSpPr txBox="1">
            <a:spLocks noChangeArrowheads="1"/>
          </p:cNvSpPr>
          <p:nvPr/>
        </p:nvSpPr>
        <p:spPr bwMode="auto">
          <a:xfrm>
            <a:off x="7080250" y="1789112"/>
            <a:ext cx="2952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2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16" name="AutoShape 100"/>
          <p:cNvSpPr>
            <a:spLocks noChangeArrowheads="1"/>
          </p:cNvSpPr>
          <p:nvPr/>
        </p:nvSpPr>
        <p:spPr bwMode="auto">
          <a:xfrm>
            <a:off x="6199188" y="2057400"/>
            <a:ext cx="2049462" cy="730250"/>
          </a:xfrm>
          <a:prstGeom prst="roundRect">
            <a:avLst>
              <a:gd name="adj" fmla="val 12495"/>
            </a:avLst>
          </a:prstGeom>
          <a:solidFill>
            <a:srgbClr val="FC7404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92075" tIns="46038" rIns="92075" bIns="46038" anchor="ctr"/>
          <a:lstStyle/>
          <a:p>
            <a:pPr algn="ctr">
              <a:lnSpc>
                <a:spcPct val="90000"/>
              </a:lnSpc>
              <a:defRPr/>
            </a:pPr>
            <a:r>
              <a:rPr lang="en-US" altLang="en-US" sz="1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Expand Outreach</a:t>
            </a:r>
          </a:p>
          <a:p>
            <a:pPr algn="ctr">
              <a:lnSpc>
                <a:spcPct val="90000"/>
              </a:lnSpc>
              <a:defRPr/>
            </a:pPr>
            <a:r>
              <a:rPr lang="en-US" altLang="en-US" sz="1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and Impact Globally</a:t>
            </a:r>
          </a:p>
        </p:txBody>
      </p:sp>
      <p:sp>
        <p:nvSpPr>
          <p:cNvPr id="17" name="AutoShape 99"/>
          <p:cNvSpPr>
            <a:spLocks noChangeArrowheads="1"/>
          </p:cNvSpPr>
          <p:nvPr/>
        </p:nvSpPr>
        <p:spPr bwMode="auto">
          <a:xfrm>
            <a:off x="3810000" y="2057400"/>
            <a:ext cx="2049463" cy="730250"/>
          </a:xfrm>
          <a:prstGeom prst="roundRect">
            <a:avLst>
              <a:gd name="adj" fmla="val 12495"/>
            </a:avLst>
          </a:prstGeom>
          <a:solidFill>
            <a:srgbClr val="265195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92075" tIns="46038" rIns="92075" bIns="46038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Develop and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Support Toxicologists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to Capitalize on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Future Opportunities</a:t>
            </a:r>
          </a:p>
        </p:txBody>
      </p:sp>
      <p:sp>
        <p:nvSpPr>
          <p:cNvPr id="18" name="AutoShape 11"/>
          <p:cNvSpPr>
            <a:spLocks noChangeArrowheads="1"/>
          </p:cNvSpPr>
          <p:nvPr/>
        </p:nvSpPr>
        <p:spPr bwMode="auto">
          <a:xfrm>
            <a:off x="1420813" y="2057400"/>
            <a:ext cx="2047875" cy="730250"/>
          </a:xfrm>
          <a:prstGeom prst="roundRect">
            <a:avLst>
              <a:gd name="adj" fmla="val 12495"/>
            </a:avLst>
          </a:prstGeom>
          <a:solidFill>
            <a:srgbClr val="008000"/>
          </a:solidFill>
          <a:ln w="25400">
            <a:solidFill>
              <a:schemeClr val="tx1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/>
        </p:spPr>
        <p:txBody>
          <a:bodyPr wrap="none" lIns="92075" tIns="46038" rIns="92075" bIns="46038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Strengthen the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Impact and Relevance </a:t>
            </a:r>
            <a:b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</a:b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of</a:t>
            </a: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en-US" altLang="en-US" sz="1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rPr>
              <a:t>Toxicology</a:t>
            </a:r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3822700" y="2911475"/>
            <a:ext cx="2049463" cy="6397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rgbClr val="00009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 smtClean="0"/>
              <a:t>    Clarify/Communicate</a:t>
            </a:r>
            <a:endParaRPr lang="en-US" sz="1100" b="1" dirty="0"/>
          </a:p>
          <a:p>
            <a:pPr algn="ctr"/>
            <a:r>
              <a:rPr lang="en-US" sz="1100" b="1" dirty="0" smtClean="0"/>
              <a:t>   the </a:t>
            </a:r>
            <a:r>
              <a:rPr lang="en-US" sz="1100" b="1" dirty="0"/>
              <a:t>Evolving Roles</a:t>
            </a:r>
          </a:p>
          <a:p>
            <a:pPr algn="ctr"/>
            <a:r>
              <a:rPr lang="en-US" sz="1100" b="1" dirty="0" smtClean="0"/>
              <a:t> and </a:t>
            </a:r>
            <a:r>
              <a:rPr lang="en-US" sz="1100" b="1" dirty="0"/>
              <a:t>Skill Sets</a:t>
            </a:r>
          </a:p>
          <a:p>
            <a:pPr algn="ctr"/>
            <a:r>
              <a:rPr lang="en-US" sz="1100" b="1" dirty="0" smtClean="0"/>
              <a:t> for </a:t>
            </a:r>
            <a:r>
              <a:rPr lang="en-US" sz="1100" b="1" dirty="0"/>
              <a:t>Toxicologists</a:t>
            </a:r>
          </a:p>
        </p:txBody>
      </p:sp>
      <p:sp>
        <p:nvSpPr>
          <p:cNvPr id="20" name="Rectangle 48"/>
          <p:cNvSpPr>
            <a:spLocks noChangeArrowheads="1"/>
          </p:cNvSpPr>
          <p:nvPr/>
        </p:nvSpPr>
        <p:spPr bwMode="auto">
          <a:xfrm>
            <a:off x="3822700" y="3709987"/>
            <a:ext cx="2049463" cy="639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Increase Mutual</a:t>
            </a:r>
          </a:p>
          <a:p>
            <a:pPr algn="ctr"/>
            <a:r>
              <a:rPr lang="en-US" sz="1000" b="1" dirty="0"/>
              <a:t>Understanding</a:t>
            </a:r>
          </a:p>
          <a:p>
            <a:pPr algn="ctr"/>
            <a:r>
              <a:rPr lang="en-US" sz="1000" b="1" dirty="0"/>
              <a:t>Among Toxicologists</a:t>
            </a:r>
          </a:p>
          <a:p>
            <a:pPr algn="ctr"/>
            <a:r>
              <a:rPr lang="en-US" sz="1000" b="1" dirty="0"/>
              <a:t>and Other Disciplines</a:t>
            </a:r>
          </a:p>
        </p:txBody>
      </p:sp>
      <p:sp>
        <p:nvSpPr>
          <p:cNvPr id="21" name="Rectangle 185"/>
          <p:cNvSpPr>
            <a:spLocks noChangeArrowheads="1"/>
          </p:cNvSpPr>
          <p:nvPr/>
        </p:nvSpPr>
        <p:spPr bwMode="auto">
          <a:xfrm>
            <a:off x="3821113" y="5330202"/>
            <a:ext cx="2047875" cy="639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Promote </a:t>
            </a:r>
          </a:p>
          <a:p>
            <a:pPr algn="ctr"/>
            <a:r>
              <a:rPr lang="en-US" sz="1000" b="1" dirty="0"/>
              <a:t>Opportunities for</a:t>
            </a:r>
          </a:p>
          <a:p>
            <a:pPr algn="ctr"/>
            <a:r>
              <a:rPr lang="en-US" sz="1000" b="1" dirty="0"/>
              <a:t>Research Support</a:t>
            </a:r>
          </a:p>
        </p:txBody>
      </p:sp>
      <p:sp>
        <p:nvSpPr>
          <p:cNvPr id="22" name="Rectangle 37"/>
          <p:cNvSpPr>
            <a:spLocks noChangeArrowheads="1"/>
          </p:cNvSpPr>
          <p:nvPr/>
        </p:nvSpPr>
        <p:spPr bwMode="auto">
          <a:xfrm>
            <a:off x="3829050" y="4507120"/>
            <a:ext cx="2049463" cy="63976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58738" indent="109538" algn="ctr"/>
            <a:r>
              <a:rPr lang="en-US" sz="1000" b="1" dirty="0" smtClean="0"/>
              <a:t>   Promote </a:t>
            </a:r>
            <a:r>
              <a:rPr lang="en-US" sz="1000" b="1" dirty="0"/>
              <a:t>the </a:t>
            </a:r>
            <a:r>
              <a:rPr lang="en-US" sz="1000" b="1" dirty="0" smtClean="0"/>
              <a:t>Recruitment,</a:t>
            </a:r>
            <a:br>
              <a:rPr lang="en-US" sz="1000" b="1" dirty="0" smtClean="0"/>
            </a:br>
            <a:r>
              <a:rPr lang="en-US" sz="1000" b="1" dirty="0" smtClean="0"/>
              <a:t>    Education</a:t>
            </a:r>
            <a:r>
              <a:rPr lang="en-US" sz="1000" b="1" dirty="0"/>
              <a:t>, and Development</a:t>
            </a:r>
          </a:p>
          <a:p>
            <a:pPr algn="ctr"/>
            <a:r>
              <a:rPr lang="en-US" sz="1000" b="1" dirty="0"/>
              <a:t>of a Diverse and Creative</a:t>
            </a:r>
          </a:p>
          <a:p>
            <a:pPr algn="ctr"/>
            <a:r>
              <a:rPr lang="en-US" sz="1000" b="1" dirty="0"/>
              <a:t>Community of Toxicologists</a:t>
            </a:r>
          </a:p>
        </p:txBody>
      </p:sp>
      <p:sp>
        <p:nvSpPr>
          <p:cNvPr id="23" name="Rectangle 37"/>
          <p:cNvSpPr>
            <a:spLocks noChangeArrowheads="1"/>
          </p:cNvSpPr>
          <p:nvPr/>
        </p:nvSpPr>
        <p:spPr bwMode="auto">
          <a:xfrm>
            <a:off x="1441450" y="3713162"/>
            <a:ext cx="2049463" cy="6397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Bridge Existing and</a:t>
            </a:r>
          </a:p>
          <a:p>
            <a:pPr algn="ctr"/>
            <a:r>
              <a:rPr lang="en-US" sz="1100" b="1" dirty="0"/>
              <a:t>Emerging Science in</a:t>
            </a:r>
          </a:p>
          <a:p>
            <a:pPr algn="ctr"/>
            <a:r>
              <a:rPr lang="en-US" sz="1100" b="1" dirty="0"/>
              <a:t> Toxicology</a:t>
            </a:r>
          </a:p>
        </p:txBody>
      </p:sp>
      <p:sp>
        <p:nvSpPr>
          <p:cNvPr id="24" name="Rectangle 155"/>
          <p:cNvSpPr>
            <a:spLocks noChangeArrowheads="1"/>
          </p:cNvSpPr>
          <p:nvPr/>
        </p:nvSpPr>
        <p:spPr bwMode="auto">
          <a:xfrm>
            <a:off x="1439863" y="5346700"/>
            <a:ext cx="2047875" cy="6397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Promote Translation of</a:t>
            </a:r>
          </a:p>
          <a:p>
            <a:pPr algn="ctr"/>
            <a:r>
              <a:rPr lang="en-US" sz="1100" b="1" dirty="0"/>
              <a:t>Evolving Technology</a:t>
            </a:r>
          </a:p>
          <a:p>
            <a:pPr algn="ctr"/>
            <a:r>
              <a:rPr lang="en-US" sz="1100" b="1" dirty="0"/>
              <a:t>into Clinic </a:t>
            </a:r>
            <a:r>
              <a:rPr lang="en-US" sz="1100" b="1" dirty="0" smtClean="0"/>
              <a:t>and Public </a:t>
            </a:r>
            <a:r>
              <a:rPr lang="en-US" sz="1100" b="1" dirty="0"/>
              <a:t>Health</a:t>
            </a:r>
          </a:p>
        </p:txBody>
      </p:sp>
      <p:sp>
        <p:nvSpPr>
          <p:cNvPr id="25" name="Rectangle 37"/>
          <p:cNvSpPr>
            <a:spLocks noChangeArrowheads="1"/>
          </p:cNvSpPr>
          <p:nvPr/>
        </p:nvSpPr>
        <p:spPr bwMode="auto">
          <a:xfrm>
            <a:off x="1439863" y="4503945"/>
            <a:ext cx="2047875" cy="6397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/>
              <a:t>Promote</a:t>
            </a:r>
          </a:p>
          <a:p>
            <a:pPr algn="ctr"/>
            <a:r>
              <a:rPr lang="en-US" sz="1100" b="1" dirty="0"/>
              <a:t>Transformative</a:t>
            </a:r>
          </a:p>
          <a:p>
            <a:pPr algn="ctr"/>
            <a:r>
              <a:rPr lang="en-US" sz="1100" b="1" dirty="0"/>
              <a:t>Science in Toxicology</a:t>
            </a:r>
          </a:p>
        </p:txBody>
      </p:sp>
      <p:sp>
        <p:nvSpPr>
          <p:cNvPr id="26" name="TextBox 1"/>
          <p:cNvSpPr txBox="1">
            <a:spLocks noChangeArrowheads="1"/>
          </p:cNvSpPr>
          <p:nvPr/>
        </p:nvSpPr>
        <p:spPr bwMode="auto">
          <a:xfrm>
            <a:off x="457200" y="685800"/>
            <a:ext cx="1427163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Central Challenge</a:t>
            </a:r>
          </a:p>
        </p:txBody>
      </p:sp>
      <p:sp>
        <p:nvSpPr>
          <p:cNvPr id="27" name="TextBox 36"/>
          <p:cNvSpPr txBox="1">
            <a:spLocks noChangeArrowheads="1"/>
          </p:cNvSpPr>
          <p:nvPr/>
        </p:nvSpPr>
        <p:spPr bwMode="auto">
          <a:xfrm>
            <a:off x="76200" y="4554002"/>
            <a:ext cx="138430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/>
              <a:t>Strategic</a:t>
            </a:r>
          </a:p>
          <a:p>
            <a:pPr algn="ctr"/>
            <a:r>
              <a:rPr lang="en-US" sz="1600" b="1" dirty="0"/>
              <a:t>Objectives</a:t>
            </a:r>
          </a:p>
        </p:txBody>
      </p:sp>
      <p:sp>
        <p:nvSpPr>
          <p:cNvPr id="28" name="TextBox 37"/>
          <p:cNvSpPr txBox="1">
            <a:spLocks noChangeArrowheads="1"/>
          </p:cNvSpPr>
          <p:nvPr/>
        </p:nvSpPr>
        <p:spPr bwMode="auto">
          <a:xfrm>
            <a:off x="153988" y="2667000"/>
            <a:ext cx="125095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/>
              <a:t>Strategic</a:t>
            </a:r>
          </a:p>
          <a:p>
            <a:pPr algn="ctr"/>
            <a:r>
              <a:rPr lang="en-US" sz="1600" b="1" dirty="0"/>
              <a:t>Priorities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6202363" y="2903537"/>
            <a:ext cx="2046287" cy="6397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Communicate the</a:t>
            </a:r>
          </a:p>
          <a:p>
            <a:pPr algn="ctr"/>
            <a:r>
              <a:rPr lang="en-US" sz="1000" b="1" dirty="0"/>
              <a:t>Impact and Relevance</a:t>
            </a:r>
          </a:p>
          <a:p>
            <a:pPr algn="ctr"/>
            <a:r>
              <a:rPr lang="en-US" sz="1000" b="1" dirty="0"/>
              <a:t>of Toxicology with</a:t>
            </a:r>
          </a:p>
          <a:p>
            <a:pPr algn="ctr"/>
            <a:r>
              <a:rPr lang="en-US" sz="1000" b="1" dirty="0"/>
              <a:t>Key Audiences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6202363" y="4519820"/>
            <a:ext cx="2046287" cy="6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100" b="1" dirty="0" smtClean="0"/>
              <a:t>  Increase </a:t>
            </a:r>
            <a:r>
              <a:rPr lang="en-US" sz="1100" b="1" dirty="0"/>
              <a:t>Partnerships/</a:t>
            </a:r>
          </a:p>
          <a:p>
            <a:pPr algn="ctr"/>
            <a:r>
              <a:rPr lang="en-US" sz="1100" b="1" dirty="0"/>
              <a:t>Collaboration with</a:t>
            </a:r>
          </a:p>
          <a:p>
            <a:pPr algn="ctr"/>
            <a:r>
              <a:rPr lang="en-US" sz="1100" b="1" dirty="0"/>
              <a:t>Scientific Societies</a:t>
            </a:r>
          </a:p>
        </p:txBody>
      </p:sp>
      <p:sp>
        <p:nvSpPr>
          <p:cNvPr id="31" name="Rectangle 48"/>
          <p:cNvSpPr>
            <a:spLocks noChangeArrowheads="1"/>
          </p:cNvSpPr>
          <p:nvPr/>
        </p:nvSpPr>
        <p:spPr bwMode="auto">
          <a:xfrm>
            <a:off x="6202363" y="3708400"/>
            <a:ext cx="2046287" cy="639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Foster</a:t>
            </a:r>
          </a:p>
          <a:p>
            <a:pPr algn="ctr"/>
            <a:r>
              <a:rPr lang="en-US" sz="1000" b="1" dirty="0"/>
              <a:t>International</a:t>
            </a:r>
          </a:p>
          <a:p>
            <a:pPr algn="ctr"/>
            <a:r>
              <a:rPr lang="en-US" sz="1000" b="1" dirty="0"/>
              <a:t>Toxicology Activities</a:t>
            </a:r>
          </a:p>
        </p:txBody>
      </p:sp>
      <p:sp>
        <p:nvSpPr>
          <p:cNvPr id="32" name="Rectangle 155"/>
          <p:cNvSpPr>
            <a:spLocks noChangeArrowheads="1"/>
          </p:cNvSpPr>
          <p:nvPr/>
        </p:nvSpPr>
        <p:spPr bwMode="auto">
          <a:xfrm>
            <a:off x="6202363" y="5324475"/>
            <a:ext cx="2046287" cy="6397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000" b="1" dirty="0"/>
              <a:t>Be a Forum for</a:t>
            </a:r>
          </a:p>
          <a:p>
            <a:pPr algn="ctr"/>
            <a:r>
              <a:rPr lang="en-US" sz="1000" b="1" dirty="0"/>
              <a:t>Discussion of Public</a:t>
            </a:r>
          </a:p>
          <a:p>
            <a:pPr algn="ctr"/>
            <a:r>
              <a:rPr lang="en-US" sz="1000" b="1" dirty="0"/>
              <a:t>and Environmental</a:t>
            </a:r>
          </a:p>
          <a:p>
            <a:pPr algn="ctr"/>
            <a:r>
              <a:rPr lang="en-US" sz="1000" b="1" dirty="0"/>
              <a:t>Health Policies/Issues</a:t>
            </a:r>
          </a:p>
        </p:txBody>
      </p:sp>
      <p:sp>
        <p:nvSpPr>
          <p:cNvPr id="33" name="Right Triangle 32"/>
          <p:cNvSpPr/>
          <p:nvPr/>
        </p:nvSpPr>
        <p:spPr>
          <a:xfrm flipV="1">
            <a:off x="1403787" y="3667486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345717" y="3648895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Right Triangle 34"/>
          <p:cNvSpPr/>
          <p:nvPr/>
        </p:nvSpPr>
        <p:spPr>
          <a:xfrm flipV="1">
            <a:off x="1399351" y="4461932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345225" y="4436924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Right Triangle 36"/>
          <p:cNvSpPr/>
          <p:nvPr/>
        </p:nvSpPr>
        <p:spPr>
          <a:xfrm flipV="1">
            <a:off x="1404187" y="5301903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341597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9" name="Right Triangle 38"/>
          <p:cNvSpPr/>
          <p:nvPr/>
        </p:nvSpPr>
        <p:spPr>
          <a:xfrm flipV="1">
            <a:off x="1397008" y="2862579"/>
            <a:ext cx="494427" cy="445696"/>
          </a:xfrm>
          <a:prstGeom prst="rtTriangl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347344" y="284816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1" name="Right Triangle 40"/>
          <p:cNvSpPr/>
          <p:nvPr/>
        </p:nvSpPr>
        <p:spPr>
          <a:xfrm flipV="1">
            <a:off x="3803474" y="3678396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745404" y="3663712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3" name="Right Triangle 42"/>
          <p:cNvSpPr/>
          <p:nvPr/>
        </p:nvSpPr>
        <p:spPr>
          <a:xfrm flipV="1">
            <a:off x="3799038" y="4466492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744912" y="4439041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5" name="Right Triangle 44"/>
          <p:cNvSpPr/>
          <p:nvPr/>
        </p:nvSpPr>
        <p:spPr>
          <a:xfrm flipV="1">
            <a:off x="3803874" y="5304346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741284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7" name="Right Triangle 46"/>
          <p:cNvSpPr/>
          <p:nvPr/>
        </p:nvSpPr>
        <p:spPr>
          <a:xfrm flipV="1">
            <a:off x="3796695" y="2865022"/>
            <a:ext cx="494427" cy="445696"/>
          </a:xfrm>
          <a:prstGeom prst="rtTriangle">
            <a:avLst/>
          </a:prstGeom>
          <a:solidFill>
            <a:srgbClr val="265195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747031" y="284816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9" name="Right Triangle 48"/>
          <p:cNvSpPr/>
          <p:nvPr/>
        </p:nvSpPr>
        <p:spPr>
          <a:xfrm flipV="1">
            <a:off x="6176402" y="3672242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118332" y="3663712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2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1" name="Right Triangle 50"/>
          <p:cNvSpPr/>
          <p:nvPr/>
        </p:nvSpPr>
        <p:spPr>
          <a:xfrm flipV="1">
            <a:off x="6171966" y="4473038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117840" y="4451741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3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3" name="Right Triangle 52"/>
          <p:cNvSpPr/>
          <p:nvPr/>
        </p:nvSpPr>
        <p:spPr>
          <a:xfrm flipV="1">
            <a:off x="6176802" y="5298192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114212" y="5284549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4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5" name="Right Triangle 54"/>
          <p:cNvSpPr/>
          <p:nvPr/>
        </p:nvSpPr>
        <p:spPr>
          <a:xfrm flipV="1">
            <a:off x="6169623" y="2865218"/>
            <a:ext cx="494427" cy="445696"/>
          </a:xfrm>
          <a:prstGeom prst="rtTriangle">
            <a:avLst/>
          </a:prstGeom>
          <a:solidFill>
            <a:srgbClr val="FC7404"/>
          </a:solidFill>
          <a:ln>
            <a:solidFill>
              <a:srgbClr val="C99C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119959" y="2854513"/>
            <a:ext cx="39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1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480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Overarching Meeting Objectives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George P. Daston, PhD</a:t>
            </a:r>
          </a:p>
          <a:p>
            <a:r>
              <a:rPr lang="en-US" dirty="0" smtClean="0"/>
              <a:t>SOT Council Contact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944628"/>
          </a:xfrm>
        </p:spPr>
        <p:txBody>
          <a:bodyPr>
            <a:noAutofit/>
          </a:bodyPr>
          <a:lstStyle/>
          <a:p>
            <a:r>
              <a:rPr lang="en-US" sz="3600" dirty="0"/>
              <a:t>Applying 21</a:t>
            </a:r>
            <a:r>
              <a:rPr lang="en-US" sz="3600" baseline="30000" dirty="0"/>
              <a:t>st</a:t>
            </a:r>
            <a:r>
              <a:rPr lang="en-US" sz="3600" dirty="0"/>
              <a:t> Century Tools to Risk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Predicting health risks using computational (“big data”) approaches coupled with emerging biotech data streams</a:t>
            </a:r>
          </a:p>
          <a:p>
            <a:r>
              <a:rPr lang="en-US" dirty="0"/>
              <a:t>Engaging stakeholders in identifying risk assessment contexts and workflows for which new data streams are suited</a:t>
            </a:r>
          </a:p>
          <a:p>
            <a:r>
              <a:rPr lang="en-US" dirty="0" smtClean="0"/>
              <a:t>Identifying </a:t>
            </a:r>
            <a:r>
              <a:rPr lang="en-US" dirty="0"/>
              <a:t>challenges in implementing new methods for risk assessment and regulatory decision-making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FutureTox and FutureTox II Impacts and FutureTox III Outcomes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B. Knudsen, </a:t>
            </a:r>
            <a:r>
              <a:rPr lang="en-US" dirty="0" smtClean="0"/>
              <a:t>PhD, Co-Chair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437" y="961845"/>
            <a:ext cx="7781118" cy="94462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How we got here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5618" y="1950940"/>
            <a:ext cx="6496105" cy="1244068"/>
          </a:xfrm>
        </p:spPr>
        <p:txBody>
          <a:bodyPr>
            <a:noAutofit/>
          </a:bodyPr>
          <a:lstStyle/>
          <a:p>
            <a:pPr marL="0" indent="1588">
              <a:buNone/>
            </a:pPr>
            <a:r>
              <a:rPr lang="en-US" sz="2000" dirty="0" smtClean="0"/>
              <a:t>Challenges and opportunities associated with effective and efficient implementation of the explosion of 21st century toxicity testing technologies and tools into improved, science-informed hazard prediction and risk assessment. </a:t>
            </a:r>
            <a:endParaRPr lang="en-US" sz="2000" dirty="0"/>
          </a:p>
          <a:p>
            <a:endParaRPr lang="en-US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30274" t="37600" r="23003" b="25208"/>
          <a:stretch>
            <a:fillRect/>
          </a:stretch>
        </p:blipFill>
        <p:spPr bwMode="auto">
          <a:xfrm>
            <a:off x="304052" y="1950942"/>
            <a:ext cx="2219290" cy="1244068"/>
          </a:xfrm>
          <a:prstGeom prst="rect">
            <a:avLst/>
          </a:prstGeom>
          <a:noFill/>
          <a:ln w="9525">
            <a:solidFill>
              <a:srgbClr val="0033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Content Placeholder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1149247" y="3958751"/>
            <a:ext cx="6804308" cy="214583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2" name="Elbow Connector 11"/>
          <p:cNvCxnSpPr>
            <a:stCxn id="4" idx="2"/>
            <a:endCxn id="11" idx="0"/>
          </p:cNvCxnSpPr>
          <p:nvPr/>
        </p:nvCxnSpPr>
        <p:spPr>
          <a:xfrm rot="16200000" flipH="1">
            <a:off x="2600679" y="2008028"/>
            <a:ext cx="763741" cy="3137704"/>
          </a:xfrm>
          <a:prstGeom prst="bentConnector3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1" idx="3"/>
          </p:cNvCxnSpPr>
          <p:nvPr/>
        </p:nvCxnSpPr>
        <p:spPr>
          <a:xfrm>
            <a:off x="7953555" y="5031668"/>
            <a:ext cx="1190445" cy="890902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6814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 to the Scientific Liaison Coalition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partnership of 13 societies that work to increase the awareness and impact of toxicology on human health and disease prevention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9600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Elbow Connector 22"/>
          <p:cNvCxnSpPr>
            <a:endCxn id="6" idx="0"/>
          </p:cNvCxnSpPr>
          <p:nvPr/>
        </p:nvCxnSpPr>
        <p:spPr>
          <a:xfrm rot="16200000" flipH="1">
            <a:off x="-577096" y="1331073"/>
            <a:ext cx="2598626" cy="1444436"/>
          </a:xfrm>
          <a:prstGeom prst="bentConnector3">
            <a:avLst>
              <a:gd name="adj1" fmla="val -4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5678" y="3359227"/>
            <a:ext cx="6420964" cy="1366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Scientific progress &amp; emerging technologies to improve </a:t>
            </a:r>
            <a:r>
              <a:rPr lang="en-US" sz="1800" dirty="0" err="1" smtClean="0"/>
              <a:t>predictivity</a:t>
            </a:r>
            <a:r>
              <a:rPr lang="en-US" sz="1800" dirty="0" smtClean="0"/>
              <a:t> of </a:t>
            </a:r>
            <a:r>
              <a:rPr lang="en-US" sz="1800" i="1" dirty="0" smtClean="0"/>
              <a:t>in vitro </a:t>
            </a:r>
            <a:r>
              <a:rPr lang="en-US" sz="1800" dirty="0" smtClean="0"/>
              <a:t>data, and </a:t>
            </a:r>
            <a:r>
              <a:rPr lang="en-US" sz="1800" i="1" dirty="0" smtClean="0"/>
              <a:t>in </a:t>
            </a:r>
            <a:r>
              <a:rPr lang="en-US" sz="1800" i="1" dirty="0" err="1" smtClean="0"/>
              <a:t>silico</a:t>
            </a:r>
            <a:r>
              <a:rPr lang="en-US" sz="1800" dirty="0" smtClean="0"/>
              <a:t> models coupled with systems biology, so that expectations can be managed in both the regulatory and regulated communities.</a:t>
            </a:r>
            <a:endParaRPr lang="en-US" sz="1800" dirty="0"/>
          </a:p>
          <a:p>
            <a:pPr marL="0" indent="1588">
              <a:buNone/>
            </a:pPr>
            <a:endParaRPr lang="en-US" sz="1800" dirty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23192" y="3352604"/>
            <a:ext cx="2442485" cy="1372815"/>
            <a:chOff x="286728" y="3368716"/>
            <a:chExt cx="2219290" cy="1244069"/>
          </a:xfrm>
        </p:grpSpPr>
        <p:sp>
          <p:nvSpPr>
            <p:cNvPr id="6" name="Rectangle 5"/>
            <p:cNvSpPr/>
            <p:nvPr/>
          </p:nvSpPr>
          <p:spPr>
            <a:xfrm>
              <a:off x="286728" y="3368716"/>
              <a:ext cx="2219290" cy="12440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124" y="3490707"/>
              <a:ext cx="2095864" cy="622015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931596" y="4202520"/>
              <a:ext cx="929552" cy="3068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800" i="1" dirty="0" smtClean="0"/>
                <a:t>January 16-17, 2014</a:t>
              </a:r>
            </a:p>
            <a:p>
              <a:pPr algn="ctr"/>
              <a:r>
                <a:rPr lang="en-US" sz="800" i="1" dirty="0" smtClean="0"/>
                <a:t>Chapel Hill NC</a:t>
              </a:r>
              <a:endParaRPr lang="en-US" sz="800" i="1" dirty="0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34752"/>
          <a:stretch/>
        </p:blipFill>
        <p:spPr>
          <a:xfrm>
            <a:off x="3402723" y="4596672"/>
            <a:ext cx="4172280" cy="18757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1" name="Elbow Connector 10"/>
          <p:cNvCxnSpPr>
            <a:stCxn id="6" idx="2"/>
            <a:endCxn id="10" idx="1"/>
          </p:cNvCxnSpPr>
          <p:nvPr/>
        </p:nvCxnSpPr>
        <p:spPr>
          <a:xfrm rot="16200000" flipH="1">
            <a:off x="2019007" y="4150847"/>
            <a:ext cx="809144" cy="1958288"/>
          </a:xfrm>
          <a:prstGeom prst="bent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223193" y="1303869"/>
            <a:ext cx="8727717" cy="1714508"/>
          </a:xfrm>
          <a:prstGeom prst="rect">
            <a:avLst/>
          </a:prstGeom>
          <a:gradFill>
            <a:gsLst>
              <a:gs pos="0">
                <a:schemeClr val="bg1">
                  <a:lumMod val="95000"/>
                  <a:alpha val="61000"/>
                </a:schemeClr>
              </a:gs>
              <a:gs pos="99000">
                <a:schemeClr val="accent1">
                  <a:lumMod val="20000"/>
                  <a:lumOff val="80000"/>
                  <a:alpha val="79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1" dirty="0" smtClean="0">
                <a:solidFill>
                  <a:srgbClr val="0070C0"/>
                </a:solidFill>
              </a:rPr>
              <a:t>Scientific Liaison Coalition</a:t>
            </a:r>
            <a:r>
              <a:rPr lang="en-US" sz="2000" i="1" dirty="0" smtClean="0"/>
              <a:t> </a:t>
            </a:r>
            <a:r>
              <a:rPr lang="en-US" sz="2000" dirty="0" smtClean="0"/>
              <a:t>(SLC*) of societies, whose mission is to increase </a:t>
            </a:r>
            <a:r>
              <a:rPr lang="en-US" sz="2000" dirty="0"/>
              <a:t>the impact of the science of toxicology to improve public </a:t>
            </a:r>
            <a:r>
              <a:rPr lang="en-US" sz="2000" dirty="0" smtClean="0"/>
              <a:t>health, joined forces with the </a:t>
            </a:r>
            <a:r>
              <a:rPr lang="en-US" sz="2000" dirty="0"/>
              <a:t>HESI committee </a:t>
            </a:r>
            <a:r>
              <a:rPr lang="en-US" sz="2000" i="1" dirty="0" smtClean="0"/>
              <a:t>Distinguishing </a:t>
            </a:r>
            <a:r>
              <a:rPr lang="en-US" sz="2000" i="1" dirty="0"/>
              <a:t>Adverse from Non-Adverse/Adaptive </a:t>
            </a:r>
            <a:r>
              <a:rPr lang="en-US" sz="2000" i="1" dirty="0" smtClean="0"/>
              <a:t>Effects</a:t>
            </a:r>
            <a:r>
              <a:rPr lang="en-US" sz="2000" dirty="0" smtClean="0"/>
              <a:t> that was concluding its mission.</a:t>
            </a:r>
          </a:p>
          <a:p>
            <a:pPr marL="463550" indent="-463550" defTabSz="341313">
              <a:buFont typeface="Arial"/>
              <a:buNone/>
            </a:pPr>
            <a:r>
              <a:rPr lang="en-US" sz="1600" dirty="0" smtClean="0"/>
              <a:t>* AACR, AACT</a:t>
            </a:r>
            <a:r>
              <a:rPr lang="en-US" sz="1600" smtClean="0"/>
              <a:t>,  </a:t>
            </a:r>
            <a:r>
              <a:rPr lang="en-US" sz="1600" dirty="0" smtClean="0"/>
              <a:t>ACMT, ACT</a:t>
            </a:r>
            <a:r>
              <a:rPr lang="en-US" sz="1600" smtClean="0"/>
              <a:t>, ENDO</a:t>
            </a:r>
            <a:r>
              <a:rPr lang="en-US" sz="1600" dirty="0" smtClean="0"/>
              <a:t>, EMGS, ISSX, SPS, SRA</a:t>
            </a:r>
            <a:r>
              <a:rPr lang="en-US" sz="1600" smtClean="0"/>
              <a:t>, SETAC</a:t>
            </a:r>
            <a:r>
              <a:rPr lang="en-US" sz="1600" dirty="0" smtClean="0"/>
              <a:t>, STP, SOT, Teratology </a:t>
            </a:r>
          </a:p>
        </p:txBody>
      </p:sp>
      <p:sp>
        <p:nvSpPr>
          <p:cNvPr id="24" name="Oval 23"/>
          <p:cNvSpPr/>
          <p:nvPr/>
        </p:nvSpPr>
        <p:spPr>
          <a:xfrm>
            <a:off x="1128168" y="1526372"/>
            <a:ext cx="124553" cy="246185"/>
          </a:xfrm>
          <a:prstGeom prst="ellipse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Elbow Connector 27"/>
          <p:cNvCxnSpPr>
            <a:stCxn id="10" idx="3"/>
          </p:cNvCxnSpPr>
          <p:nvPr/>
        </p:nvCxnSpPr>
        <p:spPr>
          <a:xfrm flipV="1">
            <a:off x="7575003" y="5534562"/>
            <a:ext cx="1578583" cy="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019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3568650" y="32084"/>
            <a:ext cx="2062129" cy="141170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Elbow Connector 22"/>
          <p:cNvCxnSpPr/>
          <p:nvPr/>
        </p:nvCxnSpPr>
        <p:spPr>
          <a:xfrm>
            <a:off x="51007" y="731084"/>
            <a:ext cx="3517643" cy="12700"/>
          </a:xfrm>
          <a:prstGeom prst="bentConnector3">
            <a:avLst>
              <a:gd name="adj1" fmla="val 747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61" y="1643483"/>
            <a:ext cx="6579655" cy="13661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 smtClean="0"/>
              <a:t>Building </a:t>
            </a:r>
            <a:r>
              <a:rPr lang="en-US" sz="2000" dirty="0"/>
              <a:t>the </a:t>
            </a:r>
            <a:r>
              <a:rPr lang="en-US" sz="2000" dirty="0" smtClean="0"/>
              <a:t>risk </a:t>
            </a:r>
            <a:r>
              <a:rPr lang="en-US" sz="2000" dirty="0"/>
              <a:t>assessment paradigm, taking the science of </a:t>
            </a:r>
            <a:r>
              <a:rPr lang="en-US" sz="2000" i="1" dirty="0"/>
              <a:t>in vitro </a:t>
            </a:r>
            <a:r>
              <a:rPr lang="en-US" sz="2000" dirty="0"/>
              <a:t>data and </a:t>
            </a:r>
            <a:r>
              <a:rPr lang="en-US" sz="2000" i="1" dirty="0"/>
              <a:t>in </a:t>
            </a:r>
            <a:r>
              <a:rPr lang="en-US" sz="2000" i="1" dirty="0" err="1"/>
              <a:t>silico</a:t>
            </a:r>
            <a:r>
              <a:rPr lang="en-US" sz="2000" dirty="0"/>
              <a:t> models </a:t>
            </a:r>
            <a:r>
              <a:rPr lang="en-US" sz="2000" dirty="0" smtClean="0"/>
              <a:t>forward:</a:t>
            </a:r>
            <a:r>
              <a:rPr lang="en-US" sz="2000" dirty="0"/>
              <a:t> </a:t>
            </a:r>
            <a:endParaRPr lang="en-US" sz="2000" dirty="0" smtClean="0"/>
          </a:p>
          <a:p>
            <a:pPr marL="0" indent="0" algn="ctr">
              <a:buNone/>
            </a:pPr>
            <a:r>
              <a:rPr lang="en-US" sz="2400" i="1" dirty="0" smtClean="0"/>
              <a:t>What </a:t>
            </a:r>
            <a:r>
              <a:rPr lang="en-US" sz="2400" i="1" dirty="0"/>
              <a:t>progress is being made to address challenges and opportunities in applying and implementing the emerging “big data” toolbox for risk assessment and regulatory decision-making?</a:t>
            </a:r>
          </a:p>
          <a:p>
            <a:pPr marL="0" indent="0" algn="ctr">
              <a:buNone/>
            </a:pPr>
            <a:r>
              <a:rPr lang="en-US" sz="2400" dirty="0"/>
              <a:t> </a:t>
            </a:r>
          </a:p>
          <a:p>
            <a:pPr algn="ctr"/>
            <a:endParaRPr lang="en-US" sz="3600" dirty="0"/>
          </a:p>
        </p:txBody>
      </p:sp>
      <p:cxnSp>
        <p:nvCxnSpPr>
          <p:cNvPr id="11" name="Elbow Connector 10"/>
          <p:cNvCxnSpPr>
            <a:endCxn id="12" idx="0"/>
          </p:cNvCxnSpPr>
          <p:nvPr/>
        </p:nvCxnSpPr>
        <p:spPr>
          <a:xfrm rot="16200000" flipH="1">
            <a:off x="4444472" y="1902545"/>
            <a:ext cx="3342804" cy="999884"/>
          </a:xfrm>
          <a:prstGeom prst="bentConnector3">
            <a:avLst>
              <a:gd name="adj1" fmla="val 90"/>
            </a:avLst>
          </a:prstGeom>
          <a:ln>
            <a:solidFill>
              <a:schemeClr val="tx1">
                <a:lumMod val="95000"/>
                <a:lumOff val="5000"/>
              </a:schemeClr>
            </a:solidFill>
            <a:prstDash val="sysDash"/>
            <a:headEnd type="diamond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1128168" y="1526372"/>
            <a:ext cx="124553" cy="246185"/>
          </a:xfrm>
          <a:prstGeom prst="ellipse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311026" y="4073889"/>
            <a:ext cx="4609580" cy="2295096"/>
            <a:chOff x="4325873" y="3607662"/>
            <a:chExt cx="4609580" cy="2295096"/>
          </a:xfrm>
        </p:grpSpPr>
        <p:sp>
          <p:nvSpPr>
            <p:cNvPr id="12" name="Rectangle 11"/>
            <p:cNvSpPr/>
            <p:nvPr/>
          </p:nvSpPr>
          <p:spPr>
            <a:xfrm>
              <a:off x="4325873" y="3607662"/>
              <a:ext cx="4609580" cy="22950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Pu</a:t>
              </a:r>
              <a:endParaRPr lang="en-US" dirty="0"/>
            </a:p>
          </p:txBody>
        </p:sp>
        <p:pic>
          <p:nvPicPr>
            <p:cNvPr id="48" name="Picture 47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/>
                </a:ext>
              </a:extLst>
            </a:blip>
            <a:srcRect t="-3"/>
            <a:stretch/>
          </p:blipFill>
          <p:spPr>
            <a:xfrm>
              <a:off x="4373999" y="3626523"/>
              <a:ext cx="1810961" cy="841602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47" name="TextBox 46"/>
            <p:cNvSpPr txBox="1"/>
            <p:nvPr/>
          </p:nvSpPr>
          <p:spPr>
            <a:xfrm>
              <a:off x="4681481" y="4416609"/>
              <a:ext cx="39624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Manuscript for </a:t>
              </a:r>
              <a:r>
                <a:rPr lang="en-US" i="1" dirty="0" smtClean="0"/>
                <a:t>Toxicological Sciences</a:t>
              </a:r>
              <a:r>
                <a:rPr lang="en-US" dirty="0" smtClean="0"/>
                <a:t>:</a:t>
              </a:r>
            </a:p>
            <a:p>
              <a:r>
                <a:rPr lang="en-US" dirty="0"/>
                <a:t>	</a:t>
              </a:r>
              <a:r>
                <a:rPr lang="en-US" sz="1600" dirty="0" smtClean="0"/>
                <a:t>- topical analysis of talks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- summary of BOGs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- summary of poster session</a:t>
              </a:r>
            </a:p>
            <a:p>
              <a:r>
                <a:rPr lang="en-US" sz="1600" dirty="0"/>
                <a:t>	</a:t>
              </a:r>
              <a:r>
                <a:rPr lang="en-US" sz="1600" dirty="0" smtClean="0"/>
                <a:t>- </a:t>
              </a:r>
              <a:r>
                <a:rPr lang="en-US" sz="1600" i="1" dirty="0" smtClean="0"/>
                <a:t>and more … </a:t>
              </a:r>
              <a:endParaRPr lang="en-US" sz="1600" i="1" dirty="0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42" y="4092749"/>
            <a:ext cx="3030689" cy="24110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8191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Daland R. Juberg, Chair, Dow </a:t>
            </a:r>
            <a:r>
              <a:rPr lang="en-US" sz="2800" dirty="0" err="1" smtClean="0"/>
              <a:t>Agrosciences</a:t>
            </a:r>
            <a:endParaRPr lang="en-US" sz="2800" dirty="0" smtClean="0"/>
          </a:p>
          <a:p>
            <a:r>
              <a:rPr lang="en-US" sz="2800" dirty="0" smtClean="0"/>
              <a:t>Thomas B. Knudsen, Co-Chair, US EPA</a:t>
            </a:r>
          </a:p>
          <a:p>
            <a:r>
              <a:rPr lang="en-US" sz="2800" dirty="0" smtClean="0"/>
              <a:t>Richard A. Becker, ACC</a:t>
            </a:r>
          </a:p>
          <a:p>
            <a:r>
              <a:rPr lang="en-US" sz="2800" dirty="0" smtClean="0"/>
              <a:t>Elaine M. Faustman, University of Washington</a:t>
            </a:r>
          </a:p>
          <a:p>
            <a:r>
              <a:rPr lang="en-US" sz="2800" dirty="0" smtClean="0"/>
              <a:t>Suzanne Compton Fitzpatrick, US FDA</a:t>
            </a:r>
          </a:p>
          <a:p>
            <a:r>
              <a:rPr lang="en-US" sz="2800" dirty="0" smtClean="0"/>
              <a:t>John R. “Jack” Fowle III, Science to Inform</a:t>
            </a:r>
          </a:p>
          <a:p>
            <a:r>
              <a:rPr lang="en-US" sz="2800" dirty="0" smtClean="0"/>
              <a:t>Thomas Hartung, Johns Hopkins, CAAT</a:t>
            </a:r>
          </a:p>
          <a:p>
            <a:r>
              <a:rPr lang="en-US" sz="2800" dirty="0" smtClean="0"/>
              <a:t>Ronald N. Hines, US EPA</a:t>
            </a:r>
          </a:p>
          <a:p>
            <a:r>
              <a:rPr lang="en-US" sz="2800" dirty="0" smtClean="0"/>
              <a:t>Douglas A. Keller, Sanofi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Emmanuel Lemazurier, INERIS, France</a:t>
            </a:r>
          </a:p>
          <a:p>
            <a:r>
              <a:rPr lang="en-US" sz="2800" dirty="0" smtClean="0"/>
              <a:t>John C. Lipscomb, US EPA</a:t>
            </a:r>
          </a:p>
          <a:p>
            <a:r>
              <a:rPr lang="en-US" sz="2800" dirty="0" smtClean="0"/>
              <a:t>Donna L. Mendrick, US FDA</a:t>
            </a:r>
          </a:p>
          <a:p>
            <a:r>
              <a:rPr lang="en-US" sz="2800" dirty="0" smtClean="0"/>
              <a:t>Raymond R. Tice, NIEHS/NTP (Retired)</a:t>
            </a:r>
          </a:p>
          <a:p>
            <a:r>
              <a:rPr lang="en-US" sz="2800" dirty="0" smtClean="0"/>
              <a:t>David Watson, Lhasa Limited, United Kingdom</a:t>
            </a:r>
          </a:p>
          <a:p>
            <a:r>
              <a:rPr lang="en-US" sz="2800" dirty="0" smtClean="0"/>
              <a:t>Alison Harrill, Univ. of AR Med. Sci,. CCT Liaison</a:t>
            </a:r>
          </a:p>
          <a:p>
            <a:r>
              <a:rPr lang="en-US" sz="2800" dirty="0" smtClean="0"/>
              <a:t>George P. Daston, P &amp; G Company, SOT Council Contact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Diamond Level</a:t>
            </a:r>
          </a:p>
          <a:p>
            <a:pPr lvl="1"/>
            <a:r>
              <a:rPr lang="en-US" sz="2000" dirty="0" smtClean="0"/>
              <a:t>Society of Toxicology</a:t>
            </a:r>
          </a:p>
          <a:p>
            <a:pPr lvl="1"/>
            <a:r>
              <a:rPr lang="en-US" sz="2000" dirty="0" smtClean="0"/>
              <a:t>Scientific Liaison Coalition</a:t>
            </a:r>
          </a:p>
          <a:p>
            <a:pPr lvl="1"/>
            <a:r>
              <a:rPr lang="en-US" sz="2000" dirty="0" smtClean="0"/>
              <a:t>American Chemistry Council</a:t>
            </a:r>
          </a:p>
          <a:p>
            <a:pPr lvl="1"/>
            <a:r>
              <a:rPr lang="en-US" sz="2000" dirty="0" smtClean="0"/>
              <a:t>Dow </a:t>
            </a:r>
            <a:r>
              <a:rPr lang="en-US" sz="2000" dirty="0" err="1" smtClean="0"/>
              <a:t>AgroSciences</a:t>
            </a:r>
            <a:r>
              <a:rPr lang="en-US" sz="2000" dirty="0" smtClean="0"/>
              <a:t>, LLC</a:t>
            </a:r>
          </a:p>
          <a:p>
            <a:r>
              <a:rPr lang="en-US" sz="2400" dirty="0" smtClean="0"/>
              <a:t>Platinum Level</a:t>
            </a:r>
          </a:p>
          <a:p>
            <a:pPr lvl="1"/>
            <a:r>
              <a:rPr lang="en-US" sz="2000" dirty="0" smtClean="0"/>
              <a:t>The Hamner Institutes for Health Sciences</a:t>
            </a:r>
          </a:p>
          <a:p>
            <a:pPr lvl="1"/>
            <a:r>
              <a:rPr lang="en-US" sz="2000" dirty="0" smtClean="0"/>
              <a:t>Human Toxicology Project Consortium, The Humane Society of the United States</a:t>
            </a:r>
          </a:p>
          <a:p>
            <a:pPr lvl="1"/>
            <a:r>
              <a:rPr lang="en-US" sz="2000" dirty="0" smtClean="0"/>
              <a:t>National Institute of Environmental Health Sciences</a:t>
            </a:r>
          </a:p>
          <a:p>
            <a:pPr lvl="1"/>
            <a:r>
              <a:rPr lang="en-US" sz="2000" dirty="0" smtClean="0"/>
              <a:t>US Food and Drug Administration, Office of the Chief Scientist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82" y="1143000"/>
            <a:ext cx="7781118" cy="792332"/>
          </a:xfrm>
        </p:spPr>
        <p:txBody>
          <a:bodyPr/>
          <a:lstStyle/>
          <a:p>
            <a:r>
              <a:rPr lang="en-US" dirty="0" smtClean="0"/>
              <a:t>Supporters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82" y="1935332"/>
            <a:ext cx="7781118" cy="4495244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Gold Level</a:t>
            </a:r>
          </a:p>
          <a:p>
            <a:pPr lvl="1"/>
            <a:r>
              <a:rPr lang="en-US" sz="2000" dirty="0" smtClean="0"/>
              <a:t>Bayer Crop Science</a:t>
            </a:r>
          </a:p>
          <a:p>
            <a:pPr lvl="1"/>
            <a:r>
              <a:rPr lang="en-US" sz="2000" dirty="0" smtClean="0"/>
              <a:t>NSF International</a:t>
            </a:r>
          </a:p>
          <a:p>
            <a:pPr lvl="1"/>
            <a:r>
              <a:rPr lang="en-US" sz="2000" dirty="0" smtClean="0"/>
              <a:t>Syngenta Crop Protection LLC</a:t>
            </a:r>
          </a:p>
          <a:p>
            <a:pPr lvl="1"/>
            <a:r>
              <a:rPr lang="en-US" sz="2000" dirty="0" smtClean="0"/>
              <a:t>TERA Center, University of Cincinnati</a:t>
            </a:r>
          </a:p>
          <a:p>
            <a:pPr lvl="1"/>
            <a:r>
              <a:rPr lang="en-US" sz="2000" dirty="0" smtClean="0"/>
              <a:t>ToxServices </a:t>
            </a:r>
          </a:p>
          <a:p>
            <a:r>
              <a:rPr lang="en-US" sz="2400" dirty="0" smtClean="0"/>
              <a:t>Silver Level </a:t>
            </a:r>
          </a:p>
          <a:p>
            <a:pPr lvl="1"/>
            <a:r>
              <a:rPr lang="en-US" sz="2000" dirty="0" smtClean="0"/>
              <a:t>American Academy of Clinical Toxicology</a:t>
            </a:r>
          </a:p>
          <a:p>
            <a:pPr lvl="1"/>
            <a:r>
              <a:rPr lang="en-US" sz="2000" dirty="0" smtClean="0"/>
              <a:t>American College of Toxicology</a:t>
            </a:r>
          </a:p>
          <a:p>
            <a:pPr lvl="1"/>
            <a:r>
              <a:rPr lang="en-US" sz="2000" dirty="0" smtClean="0"/>
              <a:t>CAAT, Johns Hopkins</a:t>
            </a:r>
          </a:p>
          <a:p>
            <a:pPr lvl="1"/>
            <a:r>
              <a:rPr lang="en-US" sz="2000" dirty="0" smtClean="0"/>
              <a:t>In Sphero</a:t>
            </a:r>
          </a:p>
          <a:p>
            <a:pPr lvl="1"/>
            <a:r>
              <a:rPr lang="en-US" sz="2000" dirty="0" smtClean="0"/>
              <a:t>Lhasa Limited</a:t>
            </a:r>
          </a:p>
          <a:p>
            <a:pPr lvl="1"/>
            <a:r>
              <a:rPr lang="en-US" sz="2000" dirty="0" smtClean="0"/>
              <a:t>Ramboll Environ</a:t>
            </a:r>
          </a:p>
          <a:p>
            <a:pPr lvl="1"/>
            <a:r>
              <a:rPr lang="en-US" sz="2000" dirty="0" smtClean="0"/>
              <a:t>Safety Pharmacology Society</a:t>
            </a:r>
          </a:p>
          <a:p>
            <a:pPr lvl="1"/>
            <a:r>
              <a:rPr lang="en-US" sz="2000" dirty="0" smtClean="0"/>
              <a:t>Society of Toxicologic Pathology</a:t>
            </a:r>
          </a:p>
          <a:p>
            <a:pPr lvl="1"/>
            <a:r>
              <a:rPr lang="en-US" sz="2000" dirty="0" smtClean="0"/>
              <a:t>The Teratology Society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 smtClean="0"/>
              <a:t>Thanks to: </a:t>
            </a:r>
            <a:r>
              <a:rPr lang="en-US" sz="3600" dirty="0" smtClean="0"/>
              <a:t>US Environmental Protection Agency for Providing Student and Postdoctoral Scholar Award Support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/>
              <a:t>SOT Headquarters Staff</a:t>
            </a:r>
            <a:endParaRPr lang="en-US" sz="7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international congress provides a forum to bring together distinguished experts and attendees from academia, industry,  government, and nongovernmental organizations (NGOs)</a:t>
            </a:r>
          </a:p>
          <a:p>
            <a:r>
              <a:rPr lang="en-US" dirty="0" smtClean="0"/>
              <a:t>We are here today because of your commitment to advancing the science underpinning the evaluation and protection of human and environmental health </a:t>
            </a:r>
          </a:p>
          <a:p>
            <a:r>
              <a:rPr lang="en-US" dirty="0" smtClean="0"/>
              <a:t>Your engagement is essential to facilitating the use of TT21C tools and approaches for ultimate application in regulatory decision-making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C03C6026-6F76-42A1-BE14-5F828299010E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8855675F-4719-4133-8358-623DA6489560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E1B0C9D1-0E6A-4707-8EEE-17093B454D69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A11C9586-6E38-46FD-A31B-22CC2D9AA6B4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B7D1D056-7B7A-43B9-A6C1-DD6010252CAC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E83192D4-0744-4352-A30D-7CA88C10F4E5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7E21018C-F6A8-4C8C-8240-A3E376A3E04B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95EF9511-8111-4E0F-9350-202029F6F82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7998C440-4FEA-492B-BC30-2DCCC2684844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1ABC93A-43EA-4D4B-898A-429074EEB885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29EFB4C2-A253-4922-96E7-CA7574EB4F97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DDF777CD-0096-4A46-86BD-A7A62C6803D1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3BB01FA1-2794-4A3E-BA6D-1EE6878F1272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6C6D91E2-2285-465E-8C5A-EFF0AE576658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5FEC32DC-FDD2-482E-91E5-1AA5CD09248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3132</TotalTime>
  <Words>1067</Words>
  <Application>Microsoft Office PowerPoint</Application>
  <PresentationFormat>On-screen Show (4:3)</PresentationFormat>
  <Paragraphs>249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The Time Is Right For This Forum: Thanks for Your Participation</vt:lpstr>
      <vt:lpstr>Thanks to the Scientific Liaison Coalition</vt:lpstr>
      <vt:lpstr>Organizing Committee</vt:lpstr>
      <vt:lpstr>Organizing Committee</vt:lpstr>
      <vt:lpstr>Supporters</vt:lpstr>
      <vt:lpstr>Supporters</vt:lpstr>
      <vt:lpstr>Supporter</vt:lpstr>
      <vt:lpstr>Thank You</vt:lpstr>
      <vt:lpstr>Thank You for Your Participation</vt:lpstr>
      <vt:lpstr>Welcome</vt:lpstr>
      <vt:lpstr>SOT Central Challenge</vt:lpstr>
      <vt:lpstr>Slide 12</vt:lpstr>
      <vt:lpstr>Exploring Central Questions?</vt:lpstr>
      <vt:lpstr>Strengthening the Impact and Relevance of Toxicology</vt:lpstr>
      <vt:lpstr>Slide 15</vt:lpstr>
      <vt:lpstr>Overarching Meeting Objectives</vt:lpstr>
      <vt:lpstr>Applying 21st Century Tools to Risk Assessment</vt:lpstr>
      <vt:lpstr>FutureTox and FutureTox II Impacts and FutureTox III Outcomes </vt:lpstr>
      <vt:lpstr>How we got here</vt:lpstr>
      <vt:lpstr>Slide 20</vt:lpstr>
      <vt:lpstr>Slide 21</vt:lpstr>
    </vt:vector>
  </TitlesOfParts>
  <Company>AIM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Marcia Lawson</cp:lastModifiedBy>
  <cp:revision>70</cp:revision>
  <cp:lastPrinted>2015-10-14T14:24:03Z</cp:lastPrinted>
  <dcterms:created xsi:type="dcterms:W3CDTF">2013-11-26T16:44:00Z</dcterms:created>
  <dcterms:modified xsi:type="dcterms:W3CDTF">2015-11-16T21:29:23Z</dcterms:modified>
</cp:coreProperties>
</file>